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3" r:id="rId3"/>
    <p:sldId id="334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9" r:id="rId62"/>
    <p:sldId id="320" r:id="rId63"/>
    <p:sldId id="321" r:id="rId64"/>
    <p:sldId id="322" r:id="rId65"/>
    <p:sldId id="323" r:id="rId66"/>
    <p:sldId id="324" r:id="rId67"/>
    <p:sldId id="326" r:id="rId68"/>
    <p:sldId id="328" r:id="rId69"/>
    <p:sldId id="329" r:id="rId70"/>
    <p:sldId id="331" r:id="rId71"/>
    <p:sldId id="332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2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3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0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4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9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5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0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2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8/8/2020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5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asgis/uossaewo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hyperlink" Target="https://www.postgresql.org/downloa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hyperlink" Target="https://postgis.net/docs/ST_Area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ostgis.net/docs/ST_Area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latest/manage-data/using-sql-with-gdbs/what-is-the-st-geometry-storage-type.htm" TargetMode="External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tm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ko_kr/redshift/latest/dg/ST_IsClosed-function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A8EC7-CA9B-4C90-8963-78CDC56914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0CB7E8-066E-48DB-8FAE-0EED49330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3" y="86360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Postgis</a:t>
            </a:r>
            <a:r>
              <a:rPr lang="ko-KR" altLang="en-US" dirty="0">
                <a:solidFill>
                  <a:schemeClr val="bg1"/>
                </a:solidFill>
              </a:rPr>
              <a:t> 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805B23-3D81-4B49-A618-D66CE0BCC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290191"/>
            <a:ext cx="6074001" cy="1345689"/>
          </a:xfrm>
        </p:spPr>
        <p:txBody>
          <a:bodyPr anchor="t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김지윤</a:t>
            </a:r>
          </a:p>
        </p:txBody>
      </p:sp>
    </p:spTree>
    <p:extLst>
      <p:ext uri="{BB962C8B-B14F-4D97-AF65-F5344CB8AC3E}">
        <p14:creationId xmlns:p14="http://schemas.microsoft.com/office/powerpoint/2010/main" val="175100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EAEC3A6-16EA-4AEF-B64D-5AC1223A4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88" y="2978066"/>
            <a:ext cx="4929137" cy="382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1AED209-3551-4D10-85F0-BBF4BF414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28" y="2939962"/>
            <a:ext cx="522995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7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1D7F97D-3A1E-46F0-BF04-AD1969F20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3212740"/>
            <a:ext cx="4383828" cy="342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9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사용하고자 하는 </a:t>
            </a:r>
            <a:r>
              <a:rPr lang="en-US" altLang="ko-KR" dirty="0"/>
              <a:t> </a:t>
            </a:r>
            <a:r>
              <a:rPr lang="ko-KR" altLang="en-US" dirty="0"/>
              <a:t>패스워드를 입력하고 </a:t>
            </a:r>
            <a:r>
              <a:rPr lang="en-US" altLang="ko-KR" dirty="0"/>
              <a:t>NEXT</a:t>
            </a:r>
            <a:r>
              <a:rPr lang="ko-KR" altLang="en-US" dirty="0"/>
              <a:t> 버튼을 클릭 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EFEEE7-F78B-4E95-B57F-C6C91BFC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8" y="3140998"/>
            <a:ext cx="5257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사용하고자 하는 </a:t>
            </a:r>
            <a:r>
              <a:rPr lang="en-US" altLang="ko-KR" dirty="0"/>
              <a:t> </a:t>
            </a:r>
            <a:r>
              <a:rPr lang="ko-KR" altLang="en-US" dirty="0"/>
              <a:t>포트를 입력하나 일단 기본 값으로 두고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0D1652F-4E53-4468-87A5-0A7D49FD5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73" y="2948892"/>
            <a:ext cx="528711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4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사용하고자 하는 언어설정 선택 하나 일단 기본 값으로 두고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8" name="그림 7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B97508F9-7AC1-4425-8779-5E9328A8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45" y="2987592"/>
            <a:ext cx="526806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2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설치시작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7AEDEC-1497-402C-8C12-C5070F03A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8" y="3160760"/>
            <a:ext cx="5257800" cy="35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5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설치를 시작하면 진행바가 실행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CDE0D-A36A-45CA-973A-A19AB738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992621"/>
            <a:ext cx="4972050" cy="38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Statck</a:t>
            </a:r>
            <a:r>
              <a:rPr lang="en-US" altLang="ko-KR" dirty="0"/>
              <a:t> Builder</a:t>
            </a:r>
            <a:r>
              <a:rPr lang="ko-KR" altLang="en-US" dirty="0"/>
              <a:t>를 설치해야 </a:t>
            </a:r>
            <a:r>
              <a:rPr lang="en-US" altLang="ko-KR" dirty="0" err="1"/>
              <a:t>postgis</a:t>
            </a:r>
            <a:r>
              <a:rPr lang="en-US" altLang="ko-KR" dirty="0"/>
              <a:t> </a:t>
            </a:r>
            <a:r>
              <a:rPr lang="ko-KR" altLang="en-US" dirty="0"/>
              <a:t>도 설치가 가능 함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053888-8A36-4C00-9EFD-61A80C330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73" y="3140998"/>
            <a:ext cx="4694094" cy="366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9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StactBuilder</a:t>
            </a:r>
            <a:r>
              <a:rPr lang="ko-KR" altLang="en-US" dirty="0"/>
              <a:t>에서 </a:t>
            </a:r>
            <a:r>
              <a:rPr lang="en-US" altLang="ko-KR" dirty="0"/>
              <a:t>Remote server </a:t>
            </a:r>
            <a:r>
              <a:rPr lang="ko-KR" altLang="en-US" dirty="0"/>
              <a:t>와 </a:t>
            </a:r>
            <a:r>
              <a:rPr lang="en-US" altLang="ko-KR" dirty="0" err="1"/>
              <a:t>PostgresSQL</a:t>
            </a:r>
            <a:r>
              <a:rPr lang="en-US" altLang="ko-KR" dirty="0"/>
              <a:t> </a:t>
            </a:r>
            <a:r>
              <a:rPr lang="ko-KR" altLang="en-US" dirty="0"/>
              <a:t>중 </a:t>
            </a:r>
            <a:r>
              <a:rPr lang="en-US" altLang="ko-KR" dirty="0" err="1"/>
              <a:t>PostgresSQL</a:t>
            </a:r>
            <a:r>
              <a:rPr lang="ko-KR" altLang="en-US" dirty="0"/>
              <a:t>을 선택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03ED18B-9B75-4E3F-8821-CD8E6A5A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82" y="3044750"/>
            <a:ext cx="5801535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D7EF3-F672-450C-A947-78348C4E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5FF0F-E018-4163-8843-F9B1FE716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ko-KR" dirty="0"/>
              <a:t>Chrome </a:t>
            </a:r>
            <a:r>
              <a:rPr lang="ko-KR" altLang="en-US" dirty="0"/>
              <a:t>웹 브라우저를 다운로드 받아주세요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실습 데이터를 받아가세요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https://github.com/aliasgis/uossaewoon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990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-Spatial Extension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D04D05C-9CA8-4A8B-BA58-6A90BB82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54" y="3140998"/>
            <a:ext cx="5491572" cy="3803918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C34CF98-DAEF-42FB-9B8C-14110A55F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15" y="3228739"/>
            <a:ext cx="4893780" cy="3408881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FD198D4-EDCB-4901-8414-273E2D51594A}"/>
              </a:ext>
            </a:extLst>
          </p:cNvPr>
          <p:cNvSpPr/>
          <p:nvPr/>
        </p:nvSpPr>
        <p:spPr>
          <a:xfrm>
            <a:off x="6615383" y="4095138"/>
            <a:ext cx="1386980" cy="1208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42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일단 기본 값으로 두고 </a:t>
            </a:r>
            <a:r>
              <a:rPr lang="en-US" altLang="ko-KR" dirty="0"/>
              <a:t>Next</a:t>
            </a:r>
            <a:r>
              <a:rPr lang="ko-KR" altLang="en-US" dirty="0"/>
              <a:t>를 클릭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56FE12-D9B5-4318-83CE-FF3D2C33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6" y="2967690"/>
            <a:ext cx="5819775" cy="4000500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802EB44-F4CC-46AF-87CF-9C09E8620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52" y="3008360"/>
            <a:ext cx="4734586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2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DA75D-46F9-42F1-9B49-ADFC98B3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75" y="2895171"/>
            <a:ext cx="4752975" cy="3695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165B53-B0FC-4BA0-AB3F-C7846DE0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07" y="2951766"/>
            <a:ext cx="47529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설치가 끝나면 </a:t>
            </a:r>
            <a:r>
              <a:rPr lang="en-US" altLang="ko-KR" dirty="0"/>
              <a:t>pgadmin4</a:t>
            </a:r>
            <a:r>
              <a:rPr lang="ko-KR" altLang="en-US" dirty="0"/>
              <a:t>를 실행 함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3DB20-EEBF-4A62-BC1A-9D3D2C031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45" y="3140998"/>
            <a:ext cx="4156046" cy="36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1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428749" y="2391770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pgadmin</a:t>
            </a:r>
            <a:r>
              <a:rPr lang="en-US" altLang="ko-KR" dirty="0"/>
              <a:t>&gt;create server Group</a:t>
            </a:r>
            <a:r>
              <a:rPr lang="ko-KR" altLang="en-US" dirty="0"/>
              <a:t>에서 적당한 이름을 부여하고 생성함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BFF00C-5AA1-4D9D-BB62-61E2BEF7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9" y="2785466"/>
            <a:ext cx="8086725" cy="454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0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428749" y="2391770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생성된 서버 그룹을 선택하고 오른쪽 마우스를 클릭 </a:t>
            </a:r>
            <a:r>
              <a:rPr lang="en-US" altLang="ko-KR" dirty="0"/>
              <a:t>&gt; </a:t>
            </a:r>
            <a:r>
              <a:rPr lang="ko-KR" altLang="en-US" dirty="0"/>
              <a:t>서버 </a:t>
            </a:r>
            <a:r>
              <a:rPr lang="en-US" altLang="ko-KR" dirty="0"/>
              <a:t>&gt; </a:t>
            </a:r>
            <a:r>
              <a:rPr lang="ko-KR" altLang="en-US" dirty="0"/>
              <a:t>접속정보 입력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C32BB0-C86E-4722-A7F1-E82E0347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4" y="2725342"/>
            <a:ext cx="7629525" cy="413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11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390649" y="2391770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 서버접속정보이름을 부여하고 생성함 </a:t>
            </a:r>
            <a:r>
              <a:rPr lang="en-US" altLang="ko-KR" dirty="0"/>
              <a:t>(</a:t>
            </a:r>
            <a:r>
              <a:rPr lang="ko-KR" altLang="en-US" dirty="0"/>
              <a:t>자기</a:t>
            </a:r>
            <a:r>
              <a:rPr lang="en-US" altLang="ko-KR" dirty="0"/>
              <a:t>pc </a:t>
            </a:r>
            <a:r>
              <a:rPr lang="ko-KR" altLang="en-US" dirty="0"/>
              <a:t>설치면 </a:t>
            </a:r>
            <a:r>
              <a:rPr lang="en-US" altLang="ko-KR" dirty="0"/>
              <a:t>127.0.0.1)</a:t>
            </a:r>
            <a:r>
              <a:rPr lang="ko-KR" altLang="en-US" dirty="0"/>
              <a:t> 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D350ED2-E2F9-4A92-84DB-A400760A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4" y="2816906"/>
            <a:ext cx="3790951" cy="394948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7A4CBF4-0C55-44E6-8E94-FCEB2102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62" y="2695754"/>
            <a:ext cx="3764289" cy="4070637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BE9533-486D-48F3-9C08-3FE99F6FD002}"/>
              </a:ext>
            </a:extLst>
          </p:cNvPr>
          <p:cNvCxnSpPr>
            <a:cxnSpLocks/>
          </p:cNvCxnSpPr>
          <p:nvPr/>
        </p:nvCxnSpPr>
        <p:spPr>
          <a:xfrm flipV="1">
            <a:off x="7996193" y="2576436"/>
            <a:ext cx="0" cy="852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390649" y="2391770"/>
            <a:ext cx="10718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설치 된 </a:t>
            </a:r>
            <a:r>
              <a:rPr lang="en-US" altLang="ko-KR" dirty="0" err="1"/>
              <a:t>postgresql</a:t>
            </a:r>
            <a:r>
              <a:rPr lang="ko-KR" altLang="en-US" dirty="0"/>
              <a:t>에 확장 팩 설정하기 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Query</a:t>
            </a:r>
            <a:r>
              <a:rPr lang="ko-KR" altLang="en-US" dirty="0"/>
              <a:t>를 이용 하는 방법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62E4412-B335-40D8-B7C9-DC2E83D7F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72" y="3202722"/>
            <a:ext cx="7446703" cy="35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4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535371" y="2221827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설치 된 </a:t>
            </a:r>
            <a:r>
              <a:rPr lang="en-US" altLang="ko-KR" dirty="0" err="1"/>
              <a:t>postgresql</a:t>
            </a:r>
            <a:r>
              <a:rPr lang="ko-KR" altLang="en-US" dirty="0"/>
              <a:t>에 확장 팩 설정하기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en-US" altLang="ko-KR" dirty="0" err="1"/>
              <a:t>Exension</a:t>
            </a:r>
            <a:r>
              <a:rPr lang="en-US" altLang="ko-KR" dirty="0"/>
              <a:t> </a:t>
            </a:r>
            <a:r>
              <a:rPr lang="ko-KR" altLang="en-US" dirty="0"/>
              <a:t>메뉴 확인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1B626-FE23-43C4-826B-092C55C7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959767"/>
            <a:ext cx="7639050" cy="39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6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4DF3-41B1-462A-96FF-936B4E15B987}"/>
              </a:ext>
            </a:extLst>
          </p:cNvPr>
          <p:cNvSpPr txBox="1"/>
          <p:nvPr/>
        </p:nvSpPr>
        <p:spPr>
          <a:xfrm>
            <a:off x="1535371" y="2221827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공간 쿼리로 체크</a:t>
            </a:r>
            <a:endParaRPr lang="en-US" altLang="ko-KR" dirty="0"/>
          </a:p>
          <a:p>
            <a:r>
              <a:rPr lang="en-US" altLang="ko-KR" dirty="0"/>
              <a:t>SELECT 'SRID=4326;POINT(128 35)'::geometry; 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5CF9328-73A4-4971-BF15-B7A6BD013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76" y="3209925"/>
            <a:ext cx="4842923" cy="3548912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AC83CA-EBCB-4F15-9862-E4F72236A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71" y="3477934"/>
            <a:ext cx="6763694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6C49A-8DB7-4183-B2FF-AC1BA5E9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사전지식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C47EB0-9B00-4839-A1EB-2BC17B992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왜 굳이 </a:t>
            </a:r>
            <a:r>
              <a:rPr lang="en-US" altLang="ko-KR" dirty="0"/>
              <a:t>DBM</a:t>
            </a:r>
            <a:r>
              <a:rPr lang="ko-KR" altLang="en-US" dirty="0"/>
              <a:t>를 배워야 하는가 </a:t>
            </a:r>
            <a:r>
              <a:rPr lang="en-US" altLang="ko-KR" dirty="0"/>
              <a:t>? File</a:t>
            </a:r>
            <a:r>
              <a:rPr lang="ko-KR" altLang="en-US" dirty="0"/>
              <a:t>로 하면 되지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파일은 동일한 데이터를 서로 간의 공유하기 어렵다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데이터를 관리하고 조회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시에 다른 개발언어가 필요하지 않음 </a:t>
            </a:r>
            <a:r>
              <a:rPr lang="en-US" altLang="ko-KR" dirty="0"/>
              <a:t>(</a:t>
            </a:r>
            <a:r>
              <a:rPr lang="ko-KR" altLang="en-US" dirty="0"/>
              <a:t>공간데이터를 읽고 관리하기 위해 </a:t>
            </a:r>
            <a:r>
              <a:rPr lang="en-US" altLang="ko-KR" dirty="0"/>
              <a:t>SQL </a:t>
            </a:r>
            <a:r>
              <a:rPr lang="ko-KR" altLang="en-US" dirty="0"/>
              <a:t>만 알면 됨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데이터가 나날이 커지고 있음 </a:t>
            </a:r>
            <a:r>
              <a:rPr lang="en-US" altLang="ko-KR" dirty="0"/>
              <a:t>(</a:t>
            </a:r>
            <a:r>
              <a:rPr lang="ko-KR" altLang="en-US" dirty="0"/>
              <a:t>특히 공간정보의 경우 </a:t>
            </a:r>
            <a:r>
              <a:rPr lang="en-US" altLang="ko-KR" dirty="0"/>
              <a:t>8GB : </a:t>
            </a:r>
            <a:r>
              <a:rPr lang="en-US" altLang="ko-KR" dirty="0" err="1"/>
              <a:t>FileGDB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빅데이터 시대에 맞는 데이터  환경을 위해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326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</a:t>
            </a:r>
            <a:r>
              <a:rPr lang="ko-KR" altLang="en-US" dirty="0">
                <a:solidFill>
                  <a:schemeClr val="bg1"/>
                </a:solidFill>
              </a:rPr>
              <a:t>확인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64DF3-41B1-462A-96FF-936B4E15B987}"/>
              </a:ext>
            </a:extLst>
          </p:cNvPr>
          <p:cNvSpPr txBox="1"/>
          <p:nvPr/>
        </p:nvSpPr>
        <p:spPr>
          <a:xfrm>
            <a:off x="1535371" y="2221827"/>
            <a:ext cx="10718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공간 쿼리로 체크</a:t>
            </a:r>
            <a:endParaRPr lang="en-US" altLang="ko-KR" dirty="0"/>
          </a:p>
          <a:p>
            <a:r>
              <a:rPr lang="en-US" altLang="ko-KR" dirty="0"/>
              <a:t>SELECT 'SRID=4326;POINT(128 35)'::geometry;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B77D5A-1F70-4F0E-9F3A-1793DD840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3011468"/>
            <a:ext cx="4742697" cy="36152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E49DAA-1406-486D-8EBB-912666878A95}"/>
              </a:ext>
            </a:extLst>
          </p:cNvPr>
          <p:cNvSpPr/>
          <p:nvPr/>
        </p:nvSpPr>
        <p:spPr>
          <a:xfrm>
            <a:off x="2273417" y="3399600"/>
            <a:ext cx="310392" cy="383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AE40469-C58C-45BA-82D0-53235E45660C}"/>
              </a:ext>
            </a:extLst>
          </p:cNvPr>
          <p:cNvSpPr/>
          <p:nvPr/>
        </p:nvSpPr>
        <p:spPr>
          <a:xfrm>
            <a:off x="2615812" y="3289087"/>
            <a:ext cx="1057013" cy="560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</a:t>
            </a: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AF46105-ACC9-4744-A71B-9444CA12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449" y="3037200"/>
            <a:ext cx="4546035" cy="34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8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5E424-F5C5-4CAC-8058-5A6E297EA7AE}"/>
              </a:ext>
            </a:extLst>
          </p:cNvPr>
          <p:cNvSpPr txBox="1"/>
          <p:nvPr/>
        </p:nvSpPr>
        <p:spPr>
          <a:xfrm>
            <a:off x="1535371" y="2696066"/>
            <a:ext cx="9861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QGIS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POSTGIS importer </a:t>
            </a:r>
            <a:r>
              <a:rPr lang="ko-KR" altLang="en-US"/>
              <a:t>사용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SHP2PGSQL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OGR2OGR </a:t>
            </a:r>
            <a:r>
              <a:rPr lang="ko-KR" altLang="en-US" dirty="0"/>
              <a:t>사용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311CE4-BD11-486A-A3C7-06F0CC3E542A}"/>
              </a:ext>
            </a:extLst>
          </p:cNvPr>
          <p:cNvSpPr/>
          <p:nvPr/>
        </p:nvSpPr>
        <p:spPr>
          <a:xfrm>
            <a:off x="1409350" y="2474752"/>
            <a:ext cx="3045204" cy="5201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0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867A286-219B-41D4-B000-92B6AE68B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441944"/>
            <a:ext cx="7962899" cy="4343399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C3240CF6-F3BF-4855-A1C7-03F83A25C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651" y="2300161"/>
            <a:ext cx="3629532" cy="3343742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EEA646-3475-41DE-AA60-344FAF6D2099}"/>
              </a:ext>
            </a:extLst>
          </p:cNvPr>
          <p:cNvCxnSpPr/>
          <p:nvPr/>
        </p:nvCxnSpPr>
        <p:spPr>
          <a:xfrm flipV="1">
            <a:off x="3152775" y="3810000"/>
            <a:ext cx="4829175" cy="68410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388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8FFF6-BF04-408A-92EF-839E7F60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391770"/>
            <a:ext cx="8134350" cy="4575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4E9A99-FB5D-4330-BBC1-ED255A391A29}"/>
              </a:ext>
            </a:extLst>
          </p:cNvPr>
          <p:cNvSpPr txBox="1"/>
          <p:nvPr/>
        </p:nvSpPr>
        <p:spPr>
          <a:xfrm>
            <a:off x="10106025" y="3009900"/>
            <a:ext cx="172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탐색기에서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오른쪽 클릭 하고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새 연결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77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BC5740D-9189-473E-A525-1520D8EC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3" y="2300161"/>
            <a:ext cx="2478622" cy="4191882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4B97137-F840-4F2E-AFEF-309D0115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76" y="2698836"/>
            <a:ext cx="2491412" cy="3115110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28F9D97-EBEA-460E-84BB-84C62AD69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57" y="2300161"/>
            <a:ext cx="2800799" cy="419188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F1F22F0-705E-4508-B8AF-A7FF5B02F505}"/>
              </a:ext>
            </a:extLst>
          </p:cNvPr>
          <p:cNvSpPr/>
          <p:nvPr/>
        </p:nvSpPr>
        <p:spPr>
          <a:xfrm>
            <a:off x="3802338" y="4010025"/>
            <a:ext cx="642917" cy="67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F4B6EE4-17AA-480B-87A3-BDD5130D0865}"/>
              </a:ext>
            </a:extLst>
          </p:cNvPr>
          <p:cNvSpPr/>
          <p:nvPr/>
        </p:nvSpPr>
        <p:spPr>
          <a:xfrm>
            <a:off x="7278059" y="4010025"/>
            <a:ext cx="642917" cy="676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0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A23403-0823-4B57-B971-B69AF597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543" y="2332717"/>
            <a:ext cx="2827321" cy="4325991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C632C8B-B1A7-45C4-985F-C1BD741E5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43" y="2391770"/>
            <a:ext cx="349616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09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7C4E7-84A4-4A33-9015-7972C07A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53" y="2523273"/>
            <a:ext cx="7432431" cy="4180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519479-273D-49D2-85CB-A442BFBAC89D}"/>
              </a:ext>
            </a:extLst>
          </p:cNvPr>
          <p:cNvSpPr txBox="1"/>
          <p:nvPr/>
        </p:nvSpPr>
        <p:spPr>
          <a:xfrm>
            <a:off x="9172575" y="3009900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데이터 베이스</a:t>
            </a:r>
            <a:r>
              <a:rPr lang="en-US" altLang="ko-KR" dirty="0"/>
              <a:t>&gt;DB </a:t>
            </a:r>
            <a:r>
              <a:rPr lang="ko-KR" altLang="en-US" dirty="0"/>
              <a:t>관리자 메뉴 실행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R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283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19479-273D-49D2-85CB-A442BFBAC89D}"/>
              </a:ext>
            </a:extLst>
          </p:cNvPr>
          <p:cNvSpPr txBox="1"/>
          <p:nvPr/>
        </p:nvSpPr>
        <p:spPr>
          <a:xfrm>
            <a:off x="9172575" y="3009900"/>
            <a:ext cx="2657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데이터 베이스</a:t>
            </a:r>
            <a:r>
              <a:rPr lang="en-US" altLang="ko-KR" dirty="0"/>
              <a:t>&gt;DB </a:t>
            </a:r>
            <a:r>
              <a:rPr lang="ko-KR" altLang="en-US" dirty="0"/>
              <a:t>관리자 메뉴 실행</a:t>
            </a:r>
            <a:r>
              <a:rPr lang="en-US" altLang="ko-KR" dirty="0"/>
              <a:t> </a:t>
            </a:r>
          </a:p>
          <a:p>
            <a:pPr marL="342900" indent="-342900">
              <a:buAutoNum type="arabicParenR"/>
            </a:pP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70930B8-4CDC-455F-BD9C-31F0C41C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05" y="2391770"/>
            <a:ext cx="5609061" cy="420282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CEB5541-D347-45B1-8D5B-A0D1BB823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146" y="3140998"/>
            <a:ext cx="4334480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75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19479-273D-49D2-85CB-A442BFBAC89D}"/>
              </a:ext>
            </a:extLst>
          </p:cNvPr>
          <p:cNvSpPr txBox="1"/>
          <p:nvPr/>
        </p:nvSpPr>
        <p:spPr>
          <a:xfrm>
            <a:off x="8933995" y="3009900"/>
            <a:ext cx="289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레이어 파일 불러오기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C77C7D2D-2871-45A7-8069-6403D252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67" y="2300689"/>
            <a:ext cx="6079076" cy="4585213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E28D8B6-B3D6-4BE6-8704-84310BAAA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60" y="2328277"/>
            <a:ext cx="3373796" cy="409778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7383199-A1BA-4D27-B29D-C00A2CF42F29}"/>
              </a:ext>
            </a:extLst>
          </p:cNvPr>
          <p:cNvCxnSpPr>
            <a:cxnSpLocks/>
          </p:cNvCxnSpPr>
          <p:nvPr/>
        </p:nvCxnSpPr>
        <p:spPr>
          <a:xfrm flipV="1">
            <a:off x="2514600" y="2571751"/>
            <a:ext cx="3581400" cy="34289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368A10AE-3FEE-48D0-9CC0-C54C7587D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83" y="4494109"/>
            <a:ext cx="2172003" cy="1162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E648E9-53A5-47D5-B2DD-82E0A178F504}"/>
              </a:ext>
            </a:extLst>
          </p:cNvPr>
          <p:cNvSpPr txBox="1"/>
          <p:nvPr/>
        </p:nvSpPr>
        <p:spPr>
          <a:xfrm>
            <a:off x="8861558" y="3485207"/>
            <a:ext cx="2896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4312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77D526-E020-421F-968A-F44ACCAF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318903"/>
            <a:ext cx="7975091" cy="4350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5DF0FE-E508-40D7-9A5E-9D6EE109F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942" y="2693828"/>
            <a:ext cx="387721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4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일단 </a:t>
            </a:r>
            <a:r>
              <a:rPr lang="en-US" altLang="ko-KR" dirty="0" err="1"/>
              <a:t>Postgresql</a:t>
            </a:r>
            <a:r>
              <a:rPr lang="ko-KR" altLang="en-US" dirty="0"/>
              <a:t>을 설치 함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https://www.postgresql.org/download/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4FC84FB-666C-40DB-BB2D-F97A61FA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3140998"/>
            <a:ext cx="9972614" cy="35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7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데이터 올리기 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704975" y="2895600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 1.) </a:t>
            </a:r>
            <a:r>
              <a:rPr lang="ko-KR" altLang="en-US" dirty="0" err="1"/>
              <a:t>샘플폴더에서</a:t>
            </a:r>
            <a:r>
              <a:rPr lang="ko-KR" altLang="en-US" dirty="0"/>
              <a:t> 데이터를 </a:t>
            </a:r>
            <a:r>
              <a:rPr lang="en-US" altLang="ko-KR" dirty="0"/>
              <a:t>QGIS</a:t>
            </a:r>
            <a:r>
              <a:rPr lang="ko-KR" altLang="en-US" dirty="0"/>
              <a:t>에서 데이터를 업로드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178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704975" y="2895600"/>
            <a:ext cx="97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SQL </a:t>
            </a:r>
            <a:r>
              <a:rPr lang="ko-KR" altLang="en-US" dirty="0"/>
              <a:t>기반에서 데이터 조회하고 관리가 가능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공간연산을 통하여 공간적 위상 과 분석이 가능 함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POSTGIS </a:t>
            </a:r>
            <a:r>
              <a:rPr lang="ko-KR" altLang="en-US" dirty="0"/>
              <a:t>에서 쓰는 쿼리는 </a:t>
            </a:r>
            <a:r>
              <a:rPr lang="en-US" altLang="ko-KR" dirty="0"/>
              <a:t>MS-SQL, MYSQL </a:t>
            </a:r>
            <a:r>
              <a:rPr lang="ko-KR" altLang="en-US" dirty="0"/>
              <a:t>에서 공간 쿼리 구문과 거의 같음</a:t>
            </a:r>
          </a:p>
        </p:txBody>
      </p:sp>
    </p:spTree>
    <p:extLst>
      <p:ext uri="{BB962C8B-B14F-4D97-AF65-F5344CB8AC3E}">
        <p14:creationId xmlns:p14="http://schemas.microsoft.com/office/powerpoint/2010/main" val="402251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391770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PG_ADMIN4 </a:t>
            </a:r>
            <a:r>
              <a:rPr lang="ko-KR" altLang="en-US" dirty="0"/>
              <a:t>실행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2782669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</a:t>
            </a:r>
            <a:r>
              <a:rPr lang="en-US" altLang="ko-KR" b="1" dirty="0"/>
              <a:t> </a:t>
            </a:r>
            <a:r>
              <a:rPr lang="en-US" altLang="ko-KR" b="1" dirty="0" err="1">
                <a:solidFill>
                  <a:srgbClr val="FF0000"/>
                </a:solidFill>
              </a:rPr>
              <a:t>geom</a:t>
            </a:r>
            <a:r>
              <a:rPr lang="en-US" altLang="ko-KR" dirty="0"/>
              <a:t>, cat, </a:t>
            </a:r>
            <a:r>
              <a:rPr lang="en-US" altLang="ko-KR" dirty="0" err="1"/>
              <a:t>fips_cntry</a:t>
            </a:r>
            <a:r>
              <a:rPr lang="en-US" altLang="ko-KR" dirty="0"/>
              <a:t>, </a:t>
            </a:r>
            <a:r>
              <a:rPr lang="en-US" altLang="ko-KR" dirty="0" err="1"/>
              <a:t>cntry_name</a:t>
            </a:r>
            <a:r>
              <a:rPr lang="en-US" altLang="ko-KR" dirty="0"/>
              <a:t>, area, </a:t>
            </a:r>
            <a:r>
              <a:rPr lang="en-US" altLang="ko-KR" dirty="0" err="1"/>
              <a:t>pop_cntry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A619A3A-B061-45A5-9438-0C120C339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57" y="3743325"/>
            <a:ext cx="5369769" cy="267036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0DA3415-F464-4C60-80F0-779E759D82EE}"/>
              </a:ext>
            </a:extLst>
          </p:cNvPr>
          <p:cNvSpPr/>
          <p:nvPr/>
        </p:nvSpPr>
        <p:spPr>
          <a:xfrm>
            <a:off x="6520663" y="4570150"/>
            <a:ext cx="1345691" cy="82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C917AC9-C124-4F45-B6C1-221217CF5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54" y="3854572"/>
            <a:ext cx="4224080" cy="25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391770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결국 </a:t>
            </a:r>
            <a:r>
              <a:rPr lang="en-US" altLang="ko-KR" dirty="0" err="1"/>
              <a:t>geom</a:t>
            </a:r>
            <a:r>
              <a:rPr lang="en-US" altLang="ko-KR" dirty="0"/>
              <a:t> </a:t>
            </a:r>
            <a:r>
              <a:rPr lang="ko-KR" altLang="en-US" dirty="0"/>
              <a:t>객체와 그를 둘러싼 함수가 공간 쿼리의 전부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public.countour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89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391770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서비스를 위한 형 변환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SELECT </a:t>
            </a:r>
            <a:r>
              <a:rPr lang="en-US" altLang="ko-KR" dirty="0" err="1"/>
              <a:t>ST_AsGML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ST_AsGeojson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 	SELECT </a:t>
            </a:r>
            <a:r>
              <a:rPr lang="en-US" altLang="ko-KR" dirty="0" err="1"/>
              <a:t>ST_AsKML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91999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World_borders</a:t>
            </a:r>
            <a:r>
              <a:rPr lang="en-US" altLang="ko-KR" dirty="0"/>
              <a:t> </a:t>
            </a:r>
            <a:r>
              <a:rPr lang="ko-KR" altLang="en-US" dirty="0"/>
              <a:t>데이터에서 개별 </a:t>
            </a:r>
            <a:r>
              <a:rPr lang="ko-KR" altLang="en-US" dirty="0" err="1"/>
              <a:t>면적구하기</a:t>
            </a:r>
            <a:r>
              <a:rPr lang="en-US" altLang="ko-KR" dirty="0"/>
              <a:t>(</a:t>
            </a:r>
            <a:r>
              <a:rPr lang="ko-KR" altLang="en-US" dirty="0"/>
              <a:t>참조</a:t>
            </a:r>
            <a:r>
              <a:rPr lang="en-US" altLang="ko-KR" dirty="0"/>
              <a:t>:</a:t>
            </a:r>
            <a:r>
              <a:rPr lang="en-US" altLang="ko-KR" dirty="0">
                <a:hlinkClick r:id="rId2"/>
              </a:rPr>
              <a:t>https://postgis.net/docs/ST_Area.html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 ST_AREA(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GEOM,true</a:t>
            </a:r>
            <a:r>
              <a:rPr lang="en-US" altLang="ko-KR" dirty="0"/>
              <a:t>),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Geom,false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WHERE </a:t>
            </a:r>
            <a:r>
              <a:rPr lang="en-US" altLang="ko-KR" dirty="0" err="1"/>
              <a:t>cntry_name</a:t>
            </a:r>
            <a:r>
              <a:rPr lang="en-US" altLang="ko-KR" dirty="0"/>
              <a:t>='Canada'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7226-218B-433F-9F1E-B3C3B9D8880C}"/>
              </a:ext>
            </a:extLst>
          </p:cNvPr>
          <p:cNvSpPr txBox="1"/>
          <p:nvPr/>
        </p:nvSpPr>
        <p:spPr>
          <a:xfrm>
            <a:off x="2077539" y="3901866"/>
            <a:ext cx="86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결과가 다름</a:t>
            </a:r>
            <a:r>
              <a:rPr lang="en-US" altLang="ko-KR" dirty="0"/>
              <a:t>,</a:t>
            </a:r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53C25CC-580D-4B10-A039-907CDDC72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2" y="4271198"/>
            <a:ext cx="5249008" cy="1648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12C50-E0C6-40EB-A104-5AC74A2B6F97}"/>
              </a:ext>
            </a:extLst>
          </p:cNvPr>
          <p:cNvSpPr txBox="1"/>
          <p:nvPr/>
        </p:nvSpPr>
        <p:spPr>
          <a:xfrm>
            <a:off x="1721240" y="6203960"/>
            <a:ext cx="982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단위는 </a:t>
            </a:r>
            <a:r>
              <a:rPr lang="ko-KR" altLang="en-US" dirty="0" err="1"/>
              <a:t>평방미터제곱이나</a:t>
            </a:r>
            <a:r>
              <a:rPr lang="ko-KR" altLang="en-US" dirty="0"/>
              <a:t> 구형좌표로 계산 </a:t>
            </a:r>
            <a:r>
              <a:rPr lang="ko-KR" altLang="en-US" dirty="0" err="1"/>
              <a:t>할것인지</a:t>
            </a:r>
            <a:r>
              <a:rPr lang="en-US" altLang="ko-KR" dirty="0"/>
              <a:t>, </a:t>
            </a:r>
            <a:r>
              <a:rPr lang="ko-KR" altLang="en-US" dirty="0"/>
              <a:t>평면좌표로 계산할 것인지에  따라 다름</a:t>
            </a:r>
          </a:p>
        </p:txBody>
      </p:sp>
    </p:spTree>
    <p:extLst>
      <p:ext uri="{BB962C8B-B14F-4D97-AF65-F5344CB8AC3E}">
        <p14:creationId xmlns:p14="http://schemas.microsoft.com/office/powerpoint/2010/main" val="388246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World_borders</a:t>
            </a:r>
            <a:r>
              <a:rPr lang="en-US" altLang="ko-KR" dirty="0"/>
              <a:t> </a:t>
            </a:r>
            <a:r>
              <a:rPr lang="ko-KR" altLang="en-US" dirty="0"/>
              <a:t>데이터에서 개별 </a:t>
            </a:r>
            <a:r>
              <a:rPr lang="ko-KR" altLang="en-US" dirty="0" err="1"/>
              <a:t>면적구하기</a:t>
            </a:r>
            <a:r>
              <a:rPr lang="en-US" altLang="ko-KR" dirty="0"/>
              <a:t>(</a:t>
            </a:r>
            <a:r>
              <a:rPr lang="ko-KR" altLang="en-US" dirty="0"/>
              <a:t>참조</a:t>
            </a:r>
            <a:r>
              <a:rPr lang="en-US" altLang="ko-KR" dirty="0"/>
              <a:t>:</a:t>
            </a:r>
            <a:r>
              <a:rPr lang="en-US" altLang="ko-KR" dirty="0">
                <a:hlinkClick r:id="rId2"/>
              </a:rPr>
              <a:t>https://postgis.net/docs/ST_Area.html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 ST_AREA(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GEOM,true</a:t>
            </a:r>
            <a:r>
              <a:rPr lang="en-US" altLang="ko-KR" dirty="0"/>
              <a:t>),</a:t>
            </a:r>
            <a:r>
              <a:rPr lang="en-US" altLang="ko-KR" dirty="0" err="1"/>
              <a:t>ST_Area</a:t>
            </a:r>
            <a:r>
              <a:rPr lang="en-US" altLang="ko-KR" dirty="0"/>
              <a:t>(</a:t>
            </a:r>
            <a:r>
              <a:rPr lang="en-US" altLang="ko-KR" dirty="0" err="1"/>
              <a:t>Geom,false</a:t>
            </a:r>
            <a:r>
              <a:rPr lang="en-US" altLang="ko-KR" dirty="0"/>
              <a:t>), </a:t>
            </a:r>
            <a:r>
              <a:rPr lang="en-US" altLang="ko-KR" dirty="0" err="1">
                <a:solidFill>
                  <a:srgbClr val="FF0000"/>
                </a:solidFill>
              </a:rPr>
              <a:t>ST_Area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ST_Transform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geom</a:t>
            </a:r>
            <a:r>
              <a:rPr lang="en-US" altLang="ko-KR" dirty="0">
                <a:solidFill>
                  <a:srgbClr val="FF0000"/>
                </a:solidFill>
              </a:rPr>
              <a:t>, 5174))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WHERE </a:t>
            </a:r>
            <a:r>
              <a:rPr lang="en-US" altLang="ko-KR" dirty="0" err="1"/>
              <a:t>cntry_name</a:t>
            </a:r>
            <a:r>
              <a:rPr lang="en-US" altLang="ko-KR" dirty="0"/>
              <a:t>='South Korea'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7226-218B-433F-9F1E-B3C3B9D8880C}"/>
              </a:ext>
            </a:extLst>
          </p:cNvPr>
          <p:cNvSpPr txBox="1"/>
          <p:nvPr/>
        </p:nvSpPr>
        <p:spPr>
          <a:xfrm>
            <a:off x="1972764" y="4262611"/>
            <a:ext cx="86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면적을 좌표계에 따라 나눌 수 도 있음</a:t>
            </a:r>
          </a:p>
        </p:txBody>
      </p:sp>
    </p:spTree>
    <p:extLst>
      <p:ext uri="{BB962C8B-B14F-4D97-AF65-F5344CB8AC3E}">
        <p14:creationId xmlns:p14="http://schemas.microsoft.com/office/powerpoint/2010/main" val="2007327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Contour </a:t>
            </a:r>
            <a:r>
              <a:rPr lang="ko-KR" altLang="en-US" dirty="0"/>
              <a:t>데이터에서 개별 도형의 길이를 구함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CD681-2CC9-482B-B784-10E928FC1D30}"/>
              </a:ext>
            </a:extLst>
          </p:cNvPr>
          <p:cNvSpPr txBox="1"/>
          <p:nvPr/>
        </p:nvSpPr>
        <p:spPr>
          <a:xfrm>
            <a:off x="1689237" y="3089871"/>
            <a:ext cx="970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id, ST_AREA(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ST_length</a:t>
            </a:r>
            <a:r>
              <a:rPr lang="en-US" altLang="ko-KR" dirty="0"/>
              <a:t>(</a:t>
            </a:r>
            <a:r>
              <a:rPr lang="en-US" altLang="ko-KR" dirty="0" err="1"/>
              <a:t>GEOM,true</a:t>
            </a:r>
            <a:r>
              <a:rPr lang="en-US" altLang="ko-KR" dirty="0"/>
              <a:t>) from </a:t>
            </a:r>
            <a:r>
              <a:rPr lang="en-US" altLang="ko-KR" dirty="0" err="1"/>
              <a:t>countour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A57226-218B-433F-9F1E-B3C3B9D8880C}"/>
              </a:ext>
            </a:extLst>
          </p:cNvPr>
          <p:cNvSpPr txBox="1"/>
          <p:nvPr/>
        </p:nvSpPr>
        <p:spPr>
          <a:xfrm>
            <a:off x="1535371" y="3515007"/>
            <a:ext cx="868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당연히 라인데이터는 면적이 없으므로 </a:t>
            </a:r>
            <a:r>
              <a:rPr lang="en-US" altLang="ko-KR" dirty="0"/>
              <a:t>, 0 </a:t>
            </a:r>
            <a:endParaRPr lang="ko-KR" altLang="en-US" dirty="0"/>
          </a:p>
        </p:txBody>
      </p: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A9D5DA8F-0AE7-4AE8-AA8D-6C0F15252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20" y="4138468"/>
            <a:ext cx="5136641" cy="252144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47384CA6-7D4C-42CA-B5F4-FAAFBB8C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44" y="3884339"/>
            <a:ext cx="4627306" cy="29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80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20744-E410-4428-A480-452498B2816D}"/>
              </a:ext>
            </a:extLst>
          </p:cNvPr>
          <p:cNvSpPr txBox="1"/>
          <p:nvPr/>
        </p:nvSpPr>
        <p:spPr>
          <a:xfrm>
            <a:off x="1447257" y="2471129"/>
            <a:ext cx="10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개별 공간정보의 구성하고 있는 꼭지점 </a:t>
            </a:r>
            <a:r>
              <a:rPr lang="ko-KR" altLang="en-US" dirty="0" err="1"/>
              <a:t>갯수를</a:t>
            </a:r>
            <a:r>
              <a:rPr lang="ko-KR" altLang="en-US" dirty="0"/>
              <a:t> 알고 싶을 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EF36E-B40A-4D65-BD12-C28F6A5AD72F}"/>
              </a:ext>
            </a:extLst>
          </p:cNvPr>
          <p:cNvSpPr txBox="1"/>
          <p:nvPr/>
        </p:nvSpPr>
        <p:spPr>
          <a:xfrm>
            <a:off x="1828800" y="3307991"/>
            <a:ext cx="792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ST_NPoints</a:t>
            </a:r>
            <a:r>
              <a:rPr lang="en-US" altLang="ko-KR" dirty="0"/>
              <a:t>(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)) FROM </a:t>
            </a:r>
            <a:r>
              <a:rPr lang="en-US" altLang="ko-KR" dirty="0" err="1"/>
              <a:t>countour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SELECT ST_NPOINTS(</a:t>
            </a:r>
            <a:r>
              <a:rPr lang="en-US" altLang="ko-KR" dirty="0" err="1"/>
              <a:t>geom</a:t>
            </a:r>
            <a:r>
              <a:rPr lang="en-US" altLang="ko-KR" dirty="0"/>
              <a:t>) From </a:t>
            </a:r>
            <a:r>
              <a:rPr lang="en-US" altLang="ko-KR" dirty="0" err="1"/>
              <a:t>countour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ST_NPoints</a:t>
            </a:r>
            <a:r>
              <a:rPr lang="en-US" altLang="ko-KR" dirty="0"/>
              <a:t>(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)) FROM </a:t>
            </a:r>
            <a:r>
              <a:rPr lang="en-US" altLang="ko-KR" dirty="0" err="1"/>
              <a:t>world_borders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SELECT ST_NPOINTS(</a:t>
            </a:r>
            <a:r>
              <a:rPr lang="en-US" altLang="ko-KR" dirty="0" err="1"/>
              <a:t>geom</a:t>
            </a:r>
            <a:r>
              <a:rPr lang="en-US" altLang="ko-KR" dirty="0"/>
              <a:t>) From </a:t>
            </a:r>
            <a:r>
              <a:rPr lang="en-US" altLang="ko-KR" dirty="0" err="1"/>
              <a:t>world_borders</a:t>
            </a:r>
            <a:r>
              <a:rPr lang="en-US" altLang="ko-KR" dirty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165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7D67E8-4F0A-4274-BB59-AD888B558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04" y="2391770"/>
            <a:ext cx="6012724" cy="3555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9C922-FC64-457A-BD2B-FDAE9AEFBF62}"/>
              </a:ext>
            </a:extLst>
          </p:cNvPr>
          <p:cNvSpPr txBox="1"/>
          <p:nvPr/>
        </p:nvSpPr>
        <p:spPr>
          <a:xfrm>
            <a:off x="2342604" y="61655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3"/>
              </a:rPr>
              <a:t>https://desktop.arcgis.com/en/arcmap/latest/manage-data/using-sql-with-gdbs/what-is-the-st-geometry-storage-type.htm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66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지금 구동하고 있는 본인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OS</a:t>
            </a:r>
            <a:r>
              <a:rPr lang="ko-KR" altLang="en-US" dirty="0"/>
              <a:t>에 맞게 다운로드 함 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en-US" altLang="ko-KR" dirty="0"/>
              <a:t>10</a:t>
            </a:r>
            <a:r>
              <a:rPr lang="ko-KR" altLang="en-US" dirty="0"/>
              <a:t>버전을 선택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FEB5653A-72C7-49A8-9401-431EC9EA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618" y="3165397"/>
            <a:ext cx="7867382" cy="35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0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D0AB0-24BC-46C2-97D0-217000998170}"/>
              </a:ext>
            </a:extLst>
          </p:cNvPr>
          <p:cNvSpPr txBox="1"/>
          <p:nvPr/>
        </p:nvSpPr>
        <p:spPr>
          <a:xfrm>
            <a:off x="2194560" y="2516778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두 점 사이의 거리를 구하고자 할 때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37366-DE4E-4713-9B54-8D267D254B3B}"/>
              </a:ext>
            </a:extLst>
          </p:cNvPr>
          <p:cNvSpPr txBox="1"/>
          <p:nvPr/>
        </p:nvSpPr>
        <p:spPr>
          <a:xfrm>
            <a:off x="2174695" y="2886110"/>
            <a:ext cx="897853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--  </a:t>
            </a:r>
            <a:r>
              <a:rPr lang="ko-KR" altLang="en-US" dirty="0"/>
              <a:t>차이점비교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35.3521)'::geometry,</a:t>
            </a:r>
          </a:p>
          <a:p>
            <a:r>
              <a:rPr lang="en-US" altLang="ko-KR" dirty="0"/>
              <a:t>		'SRID=4326;POINT(126.1342 35.1212)'::geometry</a:t>
            </a:r>
          </a:p>
          <a:p>
            <a:r>
              <a:rPr lang="en-US" altLang="ko-KR" dirty="0"/>
              <a:t>	) AS </a:t>
            </a:r>
            <a:r>
              <a:rPr lang="ko-KR" altLang="en-US" dirty="0"/>
              <a:t>직선거리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35.3521)'::geography,</a:t>
            </a:r>
          </a:p>
          <a:p>
            <a:r>
              <a:rPr lang="en-US" altLang="ko-KR" dirty="0"/>
              <a:t>		'SRID=4326;POINT(126.1342 35.1212)'::geography</a:t>
            </a:r>
          </a:p>
          <a:p>
            <a:r>
              <a:rPr lang="en-US" altLang="ko-KR" dirty="0"/>
              <a:t>	) AS </a:t>
            </a:r>
            <a:r>
              <a:rPr lang="ko-KR" altLang="en-US" dirty="0"/>
              <a:t>곡면거리 </a:t>
            </a:r>
          </a:p>
          <a:p>
            <a:r>
              <a:rPr lang="ko-KR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303390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337366-DE4E-4713-9B54-8D267D254B3B}"/>
              </a:ext>
            </a:extLst>
          </p:cNvPr>
          <p:cNvSpPr txBox="1"/>
          <p:nvPr/>
        </p:nvSpPr>
        <p:spPr>
          <a:xfrm>
            <a:off x="2206698" y="2056686"/>
            <a:ext cx="89785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35.3521)'::geometry,</a:t>
            </a:r>
          </a:p>
          <a:p>
            <a:r>
              <a:rPr lang="en-US" altLang="ko-KR" dirty="0"/>
              <a:t>		'SRID=4326;POINT(126.1342 35.1212)'::geometry</a:t>
            </a:r>
          </a:p>
          <a:p>
            <a:r>
              <a:rPr lang="en-US" altLang="ko-KR" dirty="0"/>
              <a:t>	) AS </a:t>
            </a:r>
            <a:r>
              <a:rPr lang="ko-KR" altLang="en-US" dirty="0" err="1"/>
              <a:t>데카르트좌표계거리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'SRID=4326;POINT(126.1235 35.3521)'::geography,</a:t>
            </a:r>
          </a:p>
          <a:p>
            <a:r>
              <a:rPr lang="en-US" altLang="ko-KR" dirty="0"/>
              <a:t>		'SRID=4326;POINT(126.1342 35.1212)'::geography</a:t>
            </a:r>
          </a:p>
          <a:p>
            <a:r>
              <a:rPr lang="en-US" altLang="ko-KR" dirty="0"/>
              <a:t>	) AS </a:t>
            </a:r>
            <a:r>
              <a:rPr lang="ko-KR" altLang="en-US" dirty="0"/>
              <a:t>곡면거리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ST_Transform</a:t>
            </a:r>
            <a:r>
              <a:rPr lang="en-US" altLang="ko-KR" dirty="0"/>
              <a:t>('SRID=4326;POINT(126.1235 35.3521)'::geometry, 5181),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ST_Transform</a:t>
            </a:r>
            <a:r>
              <a:rPr lang="en-US" altLang="ko-KR" dirty="0"/>
              <a:t>('SRID=4326;POINT(126.1342 35.1212)'::geometry, 5181)</a:t>
            </a:r>
          </a:p>
          <a:p>
            <a:r>
              <a:rPr lang="en-US" altLang="ko-KR" dirty="0"/>
              <a:t>		) AS </a:t>
            </a:r>
            <a:r>
              <a:rPr lang="ko-KR" altLang="en-US" dirty="0" err="1"/>
              <a:t>다음좌표계</a:t>
            </a:r>
            <a:r>
              <a:rPr lang="ko-KR" altLang="en-US" dirty="0"/>
              <a:t> 변환거리	</a:t>
            </a:r>
          </a:p>
        </p:txBody>
      </p:sp>
    </p:spTree>
    <p:extLst>
      <p:ext uri="{BB962C8B-B14F-4D97-AF65-F5344CB8AC3E}">
        <p14:creationId xmlns:p14="http://schemas.microsoft.com/office/powerpoint/2010/main" val="1209950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306286" y="2429691"/>
            <a:ext cx="106331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“</a:t>
            </a:r>
            <a:r>
              <a:rPr lang="ko-KR" altLang="en-US" dirty="0"/>
              <a:t>서울에서 특정지역 까지의 거리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geom,point</a:t>
            </a:r>
            <a:r>
              <a:rPr lang="en-US" altLang="ko-KR" dirty="0"/>
              <a:t>) FROM </a:t>
            </a:r>
          </a:p>
          <a:p>
            <a:r>
              <a:rPr lang="en-US" altLang="ko-KR" dirty="0"/>
              <a:t>(SELECT id, </a:t>
            </a:r>
            <a:r>
              <a:rPr lang="en-US" altLang="ko-KR" dirty="0" err="1"/>
              <a:t>geom</a:t>
            </a:r>
            <a:r>
              <a:rPr lang="en-US" altLang="ko-KR" dirty="0"/>
              <a:t>, name, country, population, capital, </a:t>
            </a:r>
            <a:r>
              <a:rPr lang="en-US" altLang="ko-KR" dirty="0" err="1"/>
              <a:t>ST_SetSRID</a:t>
            </a:r>
            <a:r>
              <a:rPr lang="en-US" altLang="ko-KR" dirty="0"/>
              <a:t>( </a:t>
            </a:r>
            <a:r>
              <a:rPr lang="en-US" altLang="ko-KR" dirty="0" err="1"/>
              <a:t>ST_Point</a:t>
            </a:r>
            <a:r>
              <a:rPr lang="en-US" altLang="ko-KR" dirty="0"/>
              <a:t>( 126.14, 37.3), 4326) as point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endParaRPr lang="en-US" altLang="ko-KR" dirty="0"/>
          </a:p>
          <a:p>
            <a:r>
              <a:rPr lang="en-US" altLang="ko-KR" dirty="0"/>
              <a:t>	) as calc where name='Seoul’</a:t>
            </a:r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ST_Distance</a:t>
            </a:r>
            <a:r>
              <a:rPr lang="en-US" altLang="ko-KR" dirty="0"/>
              <a:t>(</a:t>
            </a:r>
            <a:r>
              <a:rPr lang="en-US" altLang="ko-KR" dirty="0" err="1"/>
              <a:t>layer,point</a:t>
            </a:r>
            <a:r>
              <a:rPr lang="en-US" altLang="ko-KR" dirty="0"/>
              <a:t>) FROM </a:t>
            </a:r>
          </a:p>
          <a:p>
            <a:r>
              <a:rPr lang="en-US" altLang="ko-KR" dirty="0"/>
              <a:t>(SELECT id, </a:t>
            </a:r>
            <a:r>
              <a:rPr lang="en-US" altLang="ko-KR" dirty="0" err="1"/>
              <a:t>geom</a:t>
            </a:r>
            <a:r>
              <a:rPr lang="en-US" altLang="ko-KR" dirty="0"/>
              <a:t>::geography as layer, name, country, population, capital, </a:t>
            </a:r>
            <a:r>
              <a:rPr lang="en-US" altLang="ko-KR" dirty="0" err="1"/>
              <a:t>ST_Point</a:t>
            </a:r>
            <a:r>
              <a:rPr lang="en-US" altLang="ko-KR" dirty="0"/>
              <a:t>( 126.14, 37.3)::geography as point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endParaRPr lang="en-US" altLang="ko-KR" dirty="0"/>
          </a:p>
          <a:p>
            <a:r>
              <a:rPr lang="en-US" altLang="ko-KR" dirty="0"/>
              <a:t>	) as calc where name='Seoul'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366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454331" y="222182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좌표계 읽기 및 변환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D6CA-DB12-4FCC-BA4F-CCE65AABB3BC}"/>
              </a:ext>
            </a:extLst>
          </p:cNvPr>
          <p:cNvSpPr txBox="1"/>
          <p:nvPr/>
        </p:nvSpPr>
        <p:spPr>
          <a:xfrm>
            <a:off x="1759131" y="2969512"/>
            <a:ext cx="8525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id, </a:t>
            </a:r>
            <a:r>
              <a:rPr lang="en-US" altLang="ko-KR" dirty="0">
                <a:solidFill>
                  <a:srgbClr val="FF0000"/>
                </a:solidFill>
              </a:rPr>
              <a:t>ST_SRID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name, country, population, capital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E3F9D1-7F83-4F1C-96EB-46F0ACE0A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39" y="3885290"/>
            <a:ext cx="7849695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49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454331" y="222182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좌표계 읽기 및 변환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3BD6CA-DB12-4FCC-BA4F-CCE65AABB3BC}"/>
              </a:ext>
            </a:extLst>
          </p:cNvPr>
          <p:cNvSpPr txBox="1"/>
          <p:nvPr/>
        </p:nvSpPr>
        <p:spPr>
          <a:xfrm>
            <a:off x="1833154" y="2868158"/>
            <a:ext cx="852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지구상의 많은 좌표계는 번호로 관리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F016C7E-D77B-4394-9D8D-55779145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41" y="3286248"/>
            <a:ext cx="8183117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16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좌표계 읽기 및 변환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ST_Transform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ST_Point</a:t>
            </a:r>
            <a:r>
              <a:rPr lang="en-US" altLang="ko-KR" dirty="0"/>
              <a:t>(126.365556, 35.428611),4326),3785)) as trans;</a:t>
            </a:r>
          </a:p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ST_Transform</a:t>
            </a:r>
            <a:r>
              <a:rPr lang="en-US" altLang="ko-KR" dirty="0"/>
              <a:t>(geom,2095)) as </a:t>
            </a:r>
            <a:r>
              <a:rPr lang="ko-KR" altLang="en-US" dirty="0"/>
              <a:t>변환</a:t>
            </a:r>
            <a:r>
              <a:rPr lang="en-US" altLang="ko-KR" dirty="0"/>
              <a:t>,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 AS </a:t>
            </a:r>
            <a:r>
              <a:rPr lang="ko-KR" altLang="en-US" dirty="0"/>
              <a:t>원래 </a:t>
            </a:r>
            <a:r>
              <a:rPr lang="en-US" altLang="ko-KR" dirty="0"/>
              <a:t>from cities;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911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버퍼 </a:t>
            </a:r>
            <a:r>
              <a:rPr lang="en-US" altLang="ko-KR" dirty="0"/>
              <a:t>(</a:t>
            </a:r>
            <a:r>
              <a:rPr lang="ko-KR" altLang="en-US" dirty="0"/>
              <a:t>영향권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3645-7693-4348-AE4A-1181B264C3FB}"/>
              </a:ext>
            </a:extLst>
          </p:cNvPr>
          <p:cNvSpPr txBox="1"/>
          <p:nvPr/>
        </p:nvSpPr>
        <p:spPr>
          <a:xfrm>
            <a:off x="1535371" y="3626347"/>
            <a:ext cx="88653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ST_GeomFromText</a:t>
            </a:r>
            <a:r>
              <a:rPr lang="en-US" altLang="ko-KR" dirty="0"/>
              <a:t>('</a:t>
            </a:r>
            <a:r>
              <a:rPr lang="en-US" altLang="ko-KR" dirty="0" err="1"/>
              <a:t>srid</a:t>
            </a:r>
            <a:r>
              <a:rPr lang="en-US" altLang="ko-KR" dirty="0"/>
              <a:t>=4326;POINT(125 36)::geography'),</a:t>
            </a:r>
          </a:p>
          <a:p>
            <a:r>
              <a:rPr lang="en-US" altLang="ko-KR" dirty="0"/>
              <a:t> 0.55, '</a:t>
            </a:r>
            <a:r>
              <a:rPr lang="en-US" altLang="ko-KR" dirty="0" err="1"/>
              <a:t>quad_segs</a:t>
            </a:r>
            <a:r>
              <a:rPr lang="en-US" altLang="ko-KR" dirty="0"/>
              <a:t>=8');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SELECT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</a:t>
            </a:r>
            <a:r>
              <a:rPr lang="en-US" altLang="ko-KR" dirty="0" err="1"/>
              <a:t>ST_GeomFromText</a:t>
            </a:r>
            <a:r>
              <a:rPr lang="en-US" altLang="ko-KR" dirty="0"/>
              <a:t>('</a:t>
            </a:r>
            <a:r>
              <a:rPr lang="en-US" altLang="ko-KR" dirty="0" err="1"/>
              <a:t>srid</a:t>
            </a:r>
            <a:r>
              <a:rPr lang="en-US" altLang="ko-KR" dirty="0"/>
              <a:t>=4326;POINT(125 36)::geometry'),</a:t>
            </a:r>
          </a:p>
          <a:p>
            <a:r>
              <a:rPr lang="en-US" altLang="ko-KR" dirty="0"/>
              <a:t> 0.55, '</a:t>
            </a:r>
            <a:r>
              <a:rPr lang="en-US" altLang="ko-KR" dirty="0" err="1"/>
              <a:t>quad_segs</a:t>
            </a:r>
            <a:r>
              <a:rPr lang="en-US" altLang="ko-KR" dirty="0"/>
              <a:t>=8');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815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버퍼 </a:t>
            </a:r>
            <a:r>
              <a:rPr lang="en-US" altLang="ko-KR" dirty="0"/>
              <a:t>(</a:t>
            </a:r>
            <a:r>
              <a:rPr lang="ko-KR" altLang="en-US" dirty="0"/>
              <a:t>영향권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C3645-7693-4348-AE4A-1181B264C3FB}"/>
              </a:ext>
            </a:extLst>
          </p:cNvPr>
          <p:cNvSpPr txBox="1"/>
          <p:nvPr/>
        </p:nvSpPr>
        <p:spPr>
          <a:xfrm>
            <a:off x="1535371" y="2938369"/>
            <a:ext cx="88653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id,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, 0.05), name, country, population,                                 capital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public.cities</a:t>
            </a:r>
            <a:r>
              <a:rPr lang="en-US" altLang="ko-KR" dirty="0"/>
              <a:t>;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AB7D306-D27B-42FB-99A2-C846BBE70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15" y="3808163"/>
            <a:ext cx="474411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9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 err="1"/>
              <a:t>폴리곤의</a:t>
            </a:r>
            <a:r>
              <a:rPr lang="ko-KR" altLang="en-US" dirty="0"/>
              <a:t> 중심점 구하기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95EB8-EF47-4798-A7AE-FB8DEE3E29C8}"/>
              </a:ext>
            </a:extLst>
          </p:cNvPr>
          <p:cNvSpPr txBox="1"/>
          <p:nvPr/>
        </p:nvSpPr>
        <p:spPr>
          <a:xfrm>
            <a:off x="1311755" y="34319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id, </a:t>
            </a:r>
            <a:r>
              <a:rPr lang="en-US" altLang="ko-KR" dirty="0" err="1"/>
              <a:t>ST_AsText</a:t>
            </a:r>
            <a:r>
              <a:rPr lang="en-US" altLang="ko-KR" dirty="0"/>
              <a:t>(ST_CENTROID(</a:t>
            </a:r>
            <a:r>
              <a:rPr lang="en-US" altLang="ko-KR" dirty="0" err="1"/>
              <a:t>geom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FB1C29E-F28F-40F1-BFFA-8014CA3A8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58" y="4078257"/>
            <a:ext cx="4910742" cy="27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8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250795" y="2130216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도형자체의 분석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3016781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레이어 전체 영역을 구하기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995EB8-EF47-4798-A7AE-FB8DEE3E29C8}"/>
              </a:ext>
            </a:extLst>
          </p:cNvPr>
          <p:cNvSpPr txBox="1"/>
          <p:nvPr/>
        </p:nvSpPr>
        <p:spPr>
          <a:xfrm>
            <a:off x="667320" y="3016781"/>
            <a:ext cx="977746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SELECT </a:t>
            </a:r>
            <a:r>
              <a:rPr lang="en-US" altLang="ko-KR" dirty="0" err="1"/>
              <a:t>id,ST_boundary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ST_ASGML(</a:t>
            </a:r>
            <a:r>
              <a:rPr lang="en-US" altLang="ko-KR" dirty="0" err="1"/>
              <a:t>ST_boundary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)), 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ST_XMax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ST_XMin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</a:t>
            </a:r>
            <a:r>
              <a:rPr lang="en-US" altLang="ko-KR" dirty="0" err="1"/>
              <a:t>ST_yMax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), ST_YMIN(GEOM)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where </a:t>
            </a:r>
            <a:r>
              <a:rPr lang="en-US" altLang="ko-KR" dirty="0" err="1"/>
              <a:t>cntry_name</a:t>
            </a:r>
            <a:r>
              <a:rPr lang="en-US" altLang="ko-KR" dirty="0"/>
              <a:t> ='South Korea' and id=2326;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2E33B47-8174-4819-A563-01C58C1F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86" y="4494109"/>
            <a:ext cx="9673807" cy="21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지금 구동하고 있는 본인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OS</a:t>
            </a:r>
            <a:r>
              <a:rPr lang="ko-KR" altLang="en-US" dirty="0"/>
              <a:t>에 맞게 다운로드 함 </a:t>
            </a:r>
            <a:r>
              <a:rPr lang="en-US" altLang="ko-KR" dirty="0"/>
              <a:t>(</a:t>
            </a:r>
            <a:r>
              <a:rPr lang="ko-KR" altLang="en-US" dirty="0"/>
              <a:t>우리는 </a:t>
            </a:r>
            <a:r>
              <a:rPr lang="en-US" altLang="ko-KR" dirty="0"/>
              <a:t>10</a:t>
            </a:r>
            <a:r>
              <a:rPr lang="ko-KR" altLang="en-US" dirty="0"/>
              <a:t>버전을 선택 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4A6916-7E12-4D73-8D64-72AB76C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3078019"/>
            <a:ext cx="6896100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Intersection(</a:t>
            </a:r>
            <a:r>
              <a:rPr lang="ko-KR" altLang="en-US" dirty="0"/>
              <a:t>교차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A85BF-F408-4187-9F4F-C4EF8731CB57}"/>
              </a:ext>
            </a:extLst>
          </p:cNvPr>
          <p:cNvSpPr txBox="1"/>
          <p:nvPr/>
        </p:nvSpPr>
        <p:spPr>
          <a:xfrm>
            <a:off x="1396034" y="347792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ST_Intersection</a:t>
            </a:r>
            <a:r>
              <a:rPr lang="en-US" altLang="ko-KR" dirty="0"/>
              <a:t>('POINT(0 0)'::geometry, 'LINESTRING ( 0 0, 0 2 )'::geometry));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SELECT  </a:t>
            </a:r>
            <a:r>
              <a:rPr lang="en-US" altLang="ko-KR" dirty="0" err="1"/>
              <a:t>a.cntry_name</a:t>
            </a:r>
            <a:r>
              <a:rPr lang="en-US" altLang="ko-KR" dirty="0"/>
              <a:t> ,</a:t>
            </a:r>
            <a:r>
              <a:rPr lang="en-US" altLang="ko-KR" dirty="0" err="1"/>
              <a:t>ST_AsText</a:t>
            </a:r>
            <a:r>
              <a:rPr lang="en-US" altLang="ko-KR" dirty="0"/>
              <a:t>(</a:t>
            </a:r>
            <a:r>
              <a:rPr lang="en-US" altLang="ko-KR" dirty="0" err="1"/>
              <a:t>a.geom</a:t>
            </a:r>
            <a:r>
              <a:rPr lang="en-US" altLang="ko-KR" dirty="0"/>
              <a:t>), </a:t>
            </a:r>
            <a:r>
              <a:rPr lang="en-US" altLang="ko-KR" dirty="0" err="1"/>
              <a:t>a.geom</a:t>
            </a:r>
            <a:r>
              <a:rPr lang="en-US" altLang="ko-KR" dirty="0"/>
              <a:t> from </a:t>
            </a:r>
            <a:r>
              <a:rPr lang="en-US" altLang="ko-KR" dirty="0" err="1"/>
              <a:t>world_borders</a:t>
            </a:r>
            <a:r>
              <a:rPr lang="en-US" altLang="ko-KR" dirty="0"/>
              <a:t> a , </a:t>
            </a:r>
            <a:r>
              <a:rPr lang="en-US" altLang="ko-KR" dirty="0" err="1"/>
              <a:t>countour</a:t>
            </a:r>
            <a:r>
              <a:rPr lang="en-US" altLang="ko-KR" dirty="0"/>
              <a:t>  b </a:t>
            </a:r>
          </a:p>
          <a:p>
            <a:r>
              <a:rPr lang="en-US" altLang="ko-KR" dirty="0"/>
              <a:t> where </a:t>
            </a:r>
            <a:r>
              <a:rPr lang="en-US" altLang="ko-KR" dirty="0" err="1"/>
              <a:t>ST_iNTERSECTS</a:t>
            </a:r>
            <a:r>
              <a:rPr lang="en-US" altLang="ko-KR" dirty="0"/>
              <a:t>(</a:t>
            </a:r>
            <a:r>
              <a:rPr lang="en-US" altLang="ko-KR" dirty="0" err="1"/>
              <a:t>a.geom</a:t>
            </a:r>
            <a:r>
              <a:rPr lang="en-US" altLang="ko-KR" dirty="0"/>
              <a:t>, </a:t>
            </a:r>
            <a:r>
              <a:rPr lang="en-US" altLang="ko-KR" dirty="0" err="1"/>
              <a:t>b.geom</a:t>
            </a:r>
            <a:r>
              <a:rPr lang="en-US" altLang="ko-KR" dirty="0"/>
              <a:t>) is true AND b.id =3</a:t>
            </a:r>
          </a:p>
        </p:txBody>
      </p:sp>
    </p:spTree>
    <p:extLst>
      <p:ext uri="{BB962C8B-B14F-4D97-AF65-F5344CB8AC3E}">
        <p14:creationId xmlns:p14="http://schemas.microsoft.com/office/powerpoint/2010/main" val="460750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Intersection(</a:t>
            </a:r>
            <a:r>
              <a:rPr lang="ko-KR" altLang="en-US" dirty="0"/>
              <a:t>교차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49829" y="364668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ST_INTERSECTION(</a:t>
            </a:r>
            <a:r>
              <a:rPr lang="en-US" altLang="ko-KR" dirty="0" err="1"/>
              <a:t>a.geom</a:t>
            </a:r>
            <a:r>
              <a:rPr lang="en-US" altLang="ko-KR" dirty="0"/>
              <a:t>,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     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(127.01220,37.59859), 4326),</a:t>
            </a:r>
          </a:p>
          <a:p>
            <a:r>
              <a:rPr lang="en-US" altLang="ko-KR" dirty="0"/>
              <a:t>    0.005)) FROM </a:t>
            </a:r>
            <a:r>
              <a:rPr lang="en-US" altLang="ko-KR" dirty="0" err="1"/>
              <a:t>Countour</a:t>
            </a:r>
            <a:r>
              <a:rPr lang="en-US" altLang="ko-KR" dirty="0"/>
              <a:t> a</a:t>
            </a:r>
            <a:endParaRPr lang="ko-KR" altLang="en-US" dirty="0"/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DE689E0-6DD3-4DAC-8F4A-A5C0ACB5D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14" y="5179816"/>
            <a:ext cx="1936635" cy="1542179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B09AC45-A7D0-449D-B1DC-78F64FAC0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77" y="5179816"/>
            <a:ext cx="2357523" cy="1426806"/>
          </a:xfrm>
          <a:prstGeom prst="rect">
            <a:avLst/>
          </a:prstGeom>
        </p:spPr>
      </p:pic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C6AC11A2-E229-49AD-A810-BB38A3D5C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62" y="5134304"/>
            <a:ext cx="2077804" cy="1517829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4AB43B-6C81-46E0-AACF-9525A95D4368}"/>
              </a:ext>
            </a:extLst>
          </p:cNvPr>
          <p:cNvSpPr/>
          <p:nvPr/>
        </p:nvSpPr>
        <p:spPr>
          <a:xfrm>
            <a:off x="8024088" y="5712823"/>
            <a:ext cx="45284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83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Within(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-apple-system"/>
              </a:rPr>
              <a:t>포함되는지 여부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* FROM Cities where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ST_Within</a:t>
            </a:r>
            <a:r>
              <a:rPr lang="en-US" altLang="ko-KR" dirty="0"/>
              <a:t>(</a:t>
            </a:r>
            <a:r>
              <a:rPr lang="en-US" altLang="ko-KR" dirty="0" err="1"/>
              <a:t>geom</a:t>
            </a:r>
            <a:r>
              <a:rPr lang="en-US" altLang="ko-KR" dirty="0"/>
              <a:t>, 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(127.01220,37.59859), 4326), 1.0004)) is true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BF74E-56CE-4792-92CD-E7EA10550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44" y="5741844"/>
            <a:ext cx="8078327" cy="81926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F54B742-2C80-4B67-B843-DC728FA7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45" y="4391770"/>
            <a:ext cx="8183117" cy="1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5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250795" y="293865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Within(</a:t>
            </a:r>
            <a:r>
              <a:rPr lang="ko-KR" altLang="en-US" b="0" i="0" dirty="0">
                <a:solidFill>
                  <a:srgbClr val="0F0F0F"/>
                </a:solidFill>
                <a:effectLst/>
                <a:latin typeface="-apple-system"/>
              </a:rPr>
              <a:t>포함되는지 여부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8BB29EA-04A5-4049-863F-6D51BFADE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5870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2E2E2E"/>
                </a:solidFill>
                <a:effectLst/>
                <a:latin typeface="Consolas" panose="020B0609020204030204" pitchFamily="49" charset="0"/>
              </a:rPr>
              <a:t>'quad_segs=2')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림 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41A29C1-B921-4B9F-AF38-1C67F57C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24" y="3533468"/>
            <a:ext cx="2660601" cy="3140416"/>
          </a:xfrm>
          <a:prstGeom prst="rect">
            <a:avLst/>
          </a:prstGeom>
        </p:spPr>
      </p:pic>
      <p:pic>
        <p:nvPicPr>
          <p:cNvPr id="11" name="그림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68DCEE8-63C9-470B-9593-9E254D6D1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424" y="3550012"/>
            <a:ext cx="3359959" cy="314041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1E4841-8A90-43AE-9639-420195C7225C}"/>
              </a:ext>
            </a:extLst>
          </p:cNvPr>
          <p:cNvSpPr/>
          <p:nvPr/>
        </p:nvSpPr>
        <p:spPr>
          <a:xfrm>
            <a:off x="8087643" y="4896101"/>
            <a:ext cx="452846" cy="452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D7ED26C-FB99-495E-8DB5-5B1836F8C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320" y="3799372"/>
            <a:ext cx="273405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0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4)  Touches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671562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ST_Touches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두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지오메트리가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접촉하면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  <a:endParaRPr lang="ko-KR" altLang="ko-KR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3ADA1-CD7B-4FCD-8F1A-F55EA3A0633E}"/>
              </a:ext>
            </a:extLst>
          </p:cNvPr>
          <p:cNvSpPr txBox="1"/>
          <p:nvPr/>
        </p:nvSpPr>
        <p:spPr>
          <a:xfrm>
            <a:off x="1353379" y="3981673"/>
            <a:ext cx="10356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ST_Touches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'POLYGON((0 0,10 0,0 10,0 0))'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'LINESTRING(20 10,20 0,10 0)'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1985554" y="5084870"/>
            <a:ext cx="90482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id, </a:t>
            </a:r>
            <a:r>
              <a:rPr lang="en-US" altLang="ko-KR" dirty="0" err="1"/>
              <a:t>geom</a:t>
            </a:r>
            <a:r>
              <a:rPr lang="en-US" altLang="ko-KR" dirty="0"/>
              <a:t>, </a:t>
            </a:r>
            <a:r>
              <a:rPr lang="en-US" altLang="ko-KR" dirty="0" err="1"/>
              <a:t>elev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public.countour</a:t>
            </a:r>
            <a:r>
              <a:rPr lang="en-US" altLang="ko-KR" dirty="0"/>
              <a:t> Cities where</a:t>
            </a:r>
          </a:p>
          <a:p>
            <a:r>
              <a:rPr lang="en-US" altLang="ko-KR" dirty="0"/>
              <a:t>	 </a:t>
            </a:r>
            <a:r>
              <a:rPr lang="en-US" altLang="ko-KR" dirty="0" err="1"/>
              <a:t>ST_Touches</a:t>
            </a:r>
            <a:r>
              <a:rPr lang="en-US" altLang="ko-KR" dirty="0"/>
              <a:t> (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(127.06667,37.59973), 4326), 0.1),</a:t>
            </a:r>
            <a:r>
              <a:rPr lang="en-US" altLang="ko-KR" dirty="0" err="1"/>
              <a:t>geom</a:t>
            </a:r>
            <a:r>
              <a:rPr lang="en-US" altLang="ko-KR" dirty="0"/>
              <a:t>)is false;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871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4)  Disjoint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8157490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ST_Disjoint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두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지오메트리에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공통되는 점이 없는 경우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07706" y="4906029"/>
            <a:ext cx="90482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SELECT id, </a:t>
            </a:r>
            <a:r>
              <a:rPr lang="en-US" altLang="ko-KR" dirty="0" err="1"/>
              <a:t>geom</a:t>
            </a:r>
            <a:r>
              <a:rPr lang="en-US" altLang="ko-KR" dirty="0"/>
              <a:t>, </a:t>
            </a:r>
            <a:r>
              <a:rPr lang="en-US" altLang="ko-KR" dirty="0" err="1"/>
              <a:t>elev</a:t>
            </a:r>
            <a:endParaRPr lang="en-US" altLang="ko-KR" dirty="0"/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public.countour</a:t>
            </a:r>
            <a:r>
              <a:rPr lang="en-US" altLang="ko-KR" dirty="0"/>
              <a:t> Cities where	 </a:t>
            </a:r>
            <a:r>
              <a:rPr lang="en-US" altLang="ko-KR" dirty="0" err="1"/>
              <a:t>ST_Disjoint</a:t>
            </a:r>
            <a:r>
              <a:rPr lang="en-US" altLang="ko-KR" dirty="0"/>
              <a:t>(</a:t>
            </a:r>
            <a:r>
              <a:rPr lang="en-US" altLang="ko-KR" dirty="0" err="1"/>
              <a:t>ST_Buffer</a:t>
            </a:r>
            <a:r>
              <a:rPr lang="en-US" altLang="ko-KR" dirty="0"/>
              <a:t>(</a:t>
            </a:r>
            <a:r>
              <a:rPr lang="en-US" altLang="ko-KR" dirty="0" err="1"/>
              <a:t>ST_SetSRID</a:t>
            </a:r>
            <a:r>
              <a:rPr lang="en-US" altLang="ko-KR" dirty="0"/>
              <a:t>(</a:t>
            </a:r>
            <a:r>
              <a:rPr lang="en-US" altLang="ko-KR" dirty="0" err="1"/>
              <a:t>ST_MakePoint</a:t>
            </a:r>
            <a:r>
              <a:rPr lang="en-US" altLang="ko-KR" dirty="0"/>
              <a:t>(127.06667,37.59973), 4326), 0.1),</a:t>
            </a:r>
            <a:r>
              <a:rPr lang="en-US" altLang="ko-KR" dirty="0" err="1"/>
              <a:t>geom</a:t>
            </a:r>
            <a:r>
              <a:rPr lang="en-US" altLang="ko-KR" dirty="0"/>
              <a:t>)is true;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5019D-F0BA-4851-95C6-47FFAF926326}"/>
              </a:ext>
            </a:extLst>
          </p:cNvPr>
          <p:cNvSpPr txBox="1"/>
          <p:nvPr/>
        </p:nvSpPr>
        <p:spPr>
          <a:xfrm>
            <a:off x="1889760" y="389357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ST_Disjoint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('POLYGON((0 0,10 0,10 10,0 10,0 0),(2 2,2 5,5 5,5 2,2 2))'), </a:t>
            </a:r>
            <a:r>
              <a:rPr lang="en-US" altLang="ko-KR" dirty="0" err="1"/>
              <a:t>ST_Point</a:t>
            </a:r>
            <a:r>
              <a:rPr lang="en-US" altLang="ko-KR" dirty="0"/>
              <a:t>(4, 4));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985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5) </a:t>
            </a:r>
            <a:r>
              <a:rPr lang="en-US" altLang="ko-KR" dirty="0" err="1"/>
              <a:t>ST_Covers</a:t>
            </a:r>
            <a:r>
              <a:rPr lang="en-US" altLang="ko-KR" dirty="0"/>
              <a:t>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07706" y="4906029"/>
            <a:ext cx="90482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count(distinct(a.id))</a:t>
            </a:r>
          </a:p>
          <a:p>
            <a:r>
              <a:rPr lang="en-US" altLang="ko-KR" dirty="0"/>
              <a:t>	FROM </a:t>
            </a:r>
            <a:r>
              <a:rPr lang="en-US" altLang="ko-KR" dirty="0" err="1"/>
              <a:t>public.world_borders</a:t>
            </a:r>
            <a:r>
              <a:rPr lang="en-US" altLang="ko-KR" dirty="0"/>
              <a:t> a ,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public.Cities</a:t>
            </a:r>
            <a:r>
              <a:rPr lang="en-US" altLang="ko-KR" dirty="0"/>
              <a:t> b where	 </a:t>
            </a:r>
            <a:r>
              <a:rPr lang="en-US" altLang="ko-KR" dirty="0" err="1"/>
              <a:t>ST_Covers</a:t>
            </a:r>
            <a:r>
              <a:rPr lang="en-US" altLang="ko-KR" dirty="0"/>
              <a:t>(</a:t>
            </a:r>
            <a:r>
              <a:rPr lang="en-US" altLang="ko-KR" dirty="0" err="1"/>
              <a:t>a.geom</a:t>
            </a:r>
            <a:r>
              <a:rPr lang="en-US" altLang="ko-KR" dirty="0"/>
              <a:t>, </a:t>
            </a:r>
            <a:r>
              <a:rPr lang="en-US" altLang="ko-KR" dirty="0" err="1"/>
              <a:t>b.geom</a:t>
            </a:r>
            <a:r>
              <a:rPr lang="en-US" altLang="ko-KR" dirty="0"/>
              <a:t>) is true;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5019D-F0BA-4851-95C6-47FFAF926326}"/>
              </a:ext>
            </a:extLst>
          </p:cNvPr>
          <p:cNvSpPr txBox="1"/>
          <p:nvPr/>
        </p:nvSpPr>
        <p:spPr>
          <a:xfrm>
            <a:off x="1889759" y="3893576"/>
            <a:ext cx="8055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SELECT </a:t>
            </a:r>
            <a:r>
              <a:rPr lang="en-US" altLang="ko-KR" dirty="0" err="1"/>
              <a:t>ST_Covers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('POLYGON((0 2,1 1,0 -1,0 2))'), 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('POLYGON((-1 3,2 1,0 -3,-1 3))'));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36" y="3228847"/>
            <a:ext cx="7252306" cy="461665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ST_Covers는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첫 번째 입력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지오메트리가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두 번째 입력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지오메트리를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덮고 있는 경우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true를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 반환합니다.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16191F"/>
              </a:solidFill>
              <a:effectLst/>
              <a:latin typeface="Arial" panose="020B0604020202020204" pitchFamily="34" charset="0"/>
              <a:ea typeface="Amazon Emb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지오메트리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B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 모든 점이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지오메트리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 점이고 둘 다 비어 있지 않은 경우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A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가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latin typeface="Arial" panose="020B0604020202020204" pitchFamily="34" charset="0"/>
                <a:ea typeface="Amazon Ember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latin typeface="Arial Unicode MS"/>
                <a:ea typeface="Monaco"/>
              </a:rPr>
              <a:t>B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를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16191F"/>
                </a:solidFill>
                <a:effectLst/>
                <a:ea typeface="Amazon Ember"/>
              </a:rPr>
              <a:t> 덮고 있습니다.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977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도형과 도형 연산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6) ST_EQUALS ()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18122" y="5241798"/>
            <a:ext cx="9048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ST_Equals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'LINESTRING(1 0,10 0)'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'LINESTRING(1 0,5 0,10 0)'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en-US" altLang="ko-K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248" y="3299545"/>
            <a:ext cx="9643987" cy="923330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ST_Equals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지오메트리가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기하학적으로 동일한 경우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지오메트리는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점 세트가 동일하고 그 내부에 비어 있지 않은 교차점이 있는 경우 기하학적으로 </a:t>
            </a:r>
            <a:endParaRPr lang="en-US" altLang="ko-KR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동일한 것으로 간주됩니다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55F-B6C9-4344-8C83-7FCBAF38F87B}"/>
              </a:ext>
            </a:extLst>
          </p:cNvPr>
          <p:cNvSpPr txBox="1"/>
          <p:nvPr/>
        </p:nvSpPr>
        <p:spPr>
          <a:xfrm>
            <a:off x="2007706" y="4532096"/>
            <a:ext cx="8756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ST_Equals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'POLYGON((0 2,1 1,0 -1,0 2))'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'POLYGON((-1 3,2 1,0 -3,-1 3))'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66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기타 함수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1) </a:t>
            </a:r>
            <a:r>
              <a:rPr lang="en-US" altLang="ko-KR" b="1" i="0" u="none" strike="noStrike" dirty="0" err="1">
                <a:effectLst/>
                <a:latin typeface="Amazon Ember"/>
                <a:hlinkClick r:id="rId2"/>
              </a:rPr>
              <a:t>ST_IsClosed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4032D-F71C-4D6D-8BB4-89B1F5DDAC7A}"/>
              </a:ext>
            </a:extLst>
          </p:cNvPr>
          <p:cNvSpPr txBox="1"/>
          <p:nvPr/>
        </p:nvSpPr>
        <p:spPr>
          <a:xfrm>
            <a:off x="2018122" y="5488796"/>
            <a:ext cx="90482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ELECT id, geom, cat, fips_cntry, cntry_name, area, pop_cntry</a:t>
            </a:r>
          </a:p>
          <a:p>
            <a:r>
              <a:rPr lang="en-US" altLang="ko-KR"/>
              <a:t>	FROM public.world_borders WHERE ST_ISCLOSED(geom) is true</a:t>
            </a:r>
            <a:endParaRPr lang="en-US" altLang="ko-K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248" y="3438045"/>
            <a:ext cx="6497291" cy="646331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 err="1">
                <a:solidFill>
                  <a:srgbClr val="16191F"/>
                </a:solidFill>
                <a:effectLst/>
                <a:latin typeface="Amazon Ember"/>
              </a:rPr>
              <a:t>ST_IsClosed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는 입력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지오메트리가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닫힌 경우 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true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를 반환합니다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다음 규칙은 닫힌 </a:t>
            </a:r>
            <a:r>
              <a:rPr lang="ko-KR" altLang="en-US" b="0" i="0" dirty="0" err="1">
                <a:solidFill>
                  <a:srgbClr val="16191F"/>
                </a:solidFill>
                <a:effectLst/>
                <a:latin typeface="Amazon Ember"/>
              </a:rPr>
              <a:t>지오메트리를</a:t>
            </a:r>
            <a:r>
              <a:rPr lang="ko-KR" altLang="en-US" b="0" i="0" dirty="0">
                <a:solidFill>
                  <a:srgbClr val="16191F"/>
                </a:solidFill>
                <a:effectLst/>
                <a:latin typeface="Amazon Ember"/>
              </a:rPr>
              <a:t> 정의합니다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8E898-134D-4FFD-8B51-647CA4323D31}"/>
              </a:ext>
            </a:extLst>
          </p:cNvPr>
          <p:cNvSpPr txBox="1"/>
          <p:nvPr/>
        </p:nvSpPr>
        <p:spPr>
          <a:xfrm>
            <a:off x="2077539" y="43632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SELECT </a:t>
            </a:r>
            <a:r>
              <a:rPr lang="en-US" altLang="ko-KR" dirty="0" err="1"/>
              <a:t>ST_IsClosed</a:t>
            </a:r>
            <a:r>
              <a:rPr lang="en-US" altLang="ko-KR" dirty="0"/>
              <a:t>(</a:t>
            </a:r>
            <a:r>
              <a:rPr lang="en-US" altLang="ko-KR" dirty="0" err="1"/>
              <a:t>ST_GeomFromText</a:t>
            </a:r>
            <a:r>
              <a:rPr lang="en-US" altLang="ko-KR" dirty="0"/>
              <a:t>('POLYGON((0 2,1 1,0 -1,0 2))'));</a:t>
            </a:r>
          </a:p>
        </p:txBody>
      </p:sp>
    </p:spTree>
    <p:extLst>
      <p:ext uri="{BB962C8B-B14F-4D97-AF65-F5344CB8AC3E}">
        <p14:creationId xmlns:p14="http://schemas.microsoft.com/office/powerpoint/2010/main" val="3996858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기타 함수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F48C6-A5D0-43DE-92F6-62531417BA73}"/>
              </a:ext>
            </a:extLst>
          </p:cNvPr>
          <p:cNvSpPr txBox="1"/>
          <p:nvPr/>
        </p:nvSpPr>
        <p:spPr>
          <a:xfrm>
            <a:off x="1315375" y="2789887"/>
            <a:ext cx="1043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2) </a:t>
            </a:r>
            <a:r>
              <a:rPr lang="en-US" altLang="ko-KR" b="1" dirty="0" err="1">
                <a:latin typeface="Amazon Ember"/>
              </a:rPr>
              <a:t>ST_Azimuth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2" y="346844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3D298C-5518-4F30-99D2-512F11A1F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105" y="3291958"/>
            <a:ext cx="2621230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두좌표의 방위각을 구함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8E898-134D-4FFD-8B51-647CA4323D31}"/>
              </a:ext>
            </a:extLst>
          </p:cNvPr>
          <p:cNvSpPr txBox="1"/>
          <p:nvPr/>
        </p:nvSpPr>
        <p:spPr>
          <a:xfrm>
            <a:off x="1870353" y="3883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ST_Azimuth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ST_Point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1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,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2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),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ST_Point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5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,</a:t>
            </a:r>
            <a:r>
              <a:rPr lang="en-US" altLang="ko-KR" b="0" i="0" dirty="0">
                <a:solidFill>
                  <a:srgbClr val="986801"/>
                </a:solidFill>
                <a:effectLst/>
                <a:latin typeface="Monaco"/>
              </a:rPr>
              <a:t>6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327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postgresql-10.3-2-Windows-x64.exe</a:t>
            </a:r>
            <a:r>
              <a:rPr lang="ko-KR" altLang="en-US" dirty="0"/>
              <a:t>를 설치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6795E-F09E-4E5A-8E97-FA51DD8F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972516"/>
            <a:ext cx="8226479" cy="39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59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4. </a:t>
            </a:r>
            <a:r>
              <a:rPr lang="ko-KR" altLang="en-US" dirty="0">
                <a:solidFill>
                  <a:schemeClr val="bg1"/>
                </a:solidFill>
              </a:rPr>
              <a:t>공간 쿼리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117063" y="2066847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기타 함수 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0" y="342900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14CC3-B92A-4531-A864-175FB3E32736}"/>
              </a:ext>
            </a:extLst>
          </p:cNvPr>
          <p:cNvSpPr txBox="1"/>
          <p:nvPr/>
        </p:nvSpPr>
        <p:spPr>
          <a:xfrm>
            <a:off x="1391380" y="29030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u="none" strike="noStrike" dirty="0">
                <a:solidFill>
                  <a:srgbClr val="16191F"/>
                </a:solidFill>
                <a:effectLst/>
                <a:latin typeface="Amazon Ember"/>
              </a:rPr>
              <a:t>3) </a:t>
            </a:r>
            <a:r>
              <a:rPr lang="en-US" altLang="ko-KR" b="0" i="0" u="none" strike="noStrike" dirty="0" err="1">
                <a:solidFill>
                  <a:srgbClr val="16191F"/>
                </a:solidFill>
                <a:effectLst/>
                <a:latin typeface="Amazon Ember"/>
              </a:rPr>
              <a:t>ST_Perimeter</a:t>
            </a:r>
            <a:endParaRPr lang="en-US" altLang="ko-KR" b="0" i="0" u="none" strike="noStrike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107FA1E-8D41-4F0E-B4E5-2D198F2BC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103" y="3543481"/>
            <a:ext cx="2621230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도형의 둘레길이를 구함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7DC81-13E3-4A20-A458-0232A86AD579}"/>
              </a:ext>
            </a:extLst>
          </p:cNvPr>
          <p:cNvSpPr txBox="1"/>
          <p:nvPr/>
        </p:nvSpPr>
        <p:spPr>
          <a:xfrm>
            <a:off x="2077539" y="45200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4938"/>
                </a:solidFill>
                <a:effectLst/>
                <a:latin typeface="Monaco"/>
              </a:rPr>
              <a:t>SELECT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 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ST_Perimeter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 err="1">
                <a:solidFill>
                  <a:srgbClr val="16191F"/>
                </a:solidFill>
                <a:effectLst/>
                <a:latin typeface="Monaco"/>
              </a:rPr>
              <a:t>ST_GeomFromText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(</a:t>
            </a:r>
            <a:r>
              <a:rPr lang="en-US" altLang="ko-KR" b="0" i="0" dirty="0">
                <a:solidFill>
                  <a:srgbClr val="0B6125"/>
                </a:solidFill>
                <a:effectLst/>
                <a:latin typeface="Monaco"/>
              </a:rPr>
              <a:t>'MULTIPOLYGON(((0 0,10 0,0 10,0 0)),((10 0,20 0,20 10,10 0)))'</a:t>
            </a:r>
            <a:r>
              <a:rPr lang="en-US" altLang="ko-KR" b="0" i="0" dirty="0">
                <a:solidFill>
                  <a:srgbClr val="16191F"/>
                </a:solidFill>
                <a:effectLst/>
                <a:latin typeface="Monaco"/>
              </a:rPr>
              <a:t>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343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               수고하셨습니다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F47D6-360E-485D-ABD8-826AA179582B}"/>
              </a:ext>
            </a:extLst>
          </p:cNvPr>
          <p:cNvSpPr txBox="1"/>
          <p:nvPr/>
        </p:nvSpPr>
        <p:spPr>
          <a:xfrm>
            <a:off x="1720102" y="3220193"/>
            <a:ext cx="10633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                                         질문을 받겠습니다</a:t>
            </a:r>
            <a:r>
              <a:rPr lang="en-US" altLang="ko-KR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7C8C-5BEF-49F1-A86F-B539837CF070}"/>
              </a:ext>
            </a:extLst>
          </p:cNvPr>
          <p:cNvSpPr txBox="1"/>
          <p:nvPr/>
        </p:nvSpPr>
        <p:spPr>
          <a:xfrm>
            <a:off x="1391380" y="3429000"/>
            <a:ext cx="10084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7747D9E-C2D5-4ED0-906D-DFD2127FA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5371" y="3303120"/>
            <a:ext cx="184731" cy="369332"/>
          </a:xfrm>
          <a:prstGeom prst="rect">
            <a:avLst/>
          </a:prstGeom>
          <a:solidFill>
            <a:srgbClr val="F2F3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06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postgresql-10.3-2-Windows-x64.exe</a:t>
            </a:r>
            <a:r>
              <a:rPr lang="ko-KR" altLang="en-US" dirty="0"/>
              <a:t>를 설치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6795E-F09E-4E5A-8E97-FA51DD8F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972516"/>
            <a:ext cx="8226479" cy="395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AB93DF9-6460-45A0-9A6D-ED5D9E07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</a:t>
            </a:r>
            <a:r>
              <a:rPr lang="ko-KR" altLang="en-US" dirty="0">
                <a:solidFill>
                  <a:schemeClr val="bg1"/>
                </a:solidFill>
              </a:rPr>
              <a:t>설치 </a:t>
            </a:r>
          </a:p>
        </p:txBody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57CA67-E95E-47D4-9213-078977DD74DE}"/>
              </a:ext>
            </a:extLst>
          </p:cNvPr>
          <p:cNvSpPr txBox="1"/>
          <p:nvPr/>
        </p:nvSpPr>
        <p:spPr>
          <a:xfrm>
            <a:off x="1180618" y="2639028"/>
            <a:ext cx="1071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Next</a:t>
            </a:r>
            <a:r>
              <a:rPr lang="ko-KR" altLang="en-US" dirty="0"/>
              <a:t>를 클릭합니다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55167-FE25-45EE-B0F8-9DC89E42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371" y="2987662"/>
            <a:ext cx="4936616" cy="38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3229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2497</Words>
  <Application>Microsoft Office PowerPoint</Application>
  <PresentationFormat>와이드스크린</PresentationFormat>
  <Paragraphs>338</Paragraphs>
  <Slides>71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0" baseType="lpstr">
      <vt:lpstr>Amazon Ember</vt:lpstr>
      <vt:lpstr>-apple-system</vt:lpstr>
      <vt:lpstr>Arial Unicode MS</vt:lpstr>
      <vt:lpstr>Meiryo</vt:lpstr>
      <vt:lpstr>Monaco</vt:lpstr>
      <vt:lpstr>Arial</vt:lpstr>
      <vt:lpstr>Consolas</vt:lpstr>
      <vt:lpstr>Corbel</vt:lpstr>
      <vt:lpstr>ShojiVTI</vt:lpstr>
      <vt:lpstr>Postgis 수업</vt:lpstr>
      <vt:lpstr>사전준비</vt:lpstr>
      <vt:lpstr>사전지식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1. 설치 </vt:lpstr>
      <vt:lpstr>2. 확인  </vt:lpstr>
      <vt:lpstr>2. 확인  </vt:lpstr>
      <vt:lpstr>2. 확인  </vt:lpstr>
      <vt:lpstr>2. 확인  </vt:lpstr>
      <vt:lpstr>2. 확인  </vt:lpstr>
      <vt:lpstr>2. 확인  </vt:lpstr>
      <vt:lpstr>2. 확인  </vt:lpstr>
      <vt:lpstr>2. 확인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3. 데이터 올리기 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4. 공간 쿼리 </vt:lpstr>
      <vt:lpstr>                수고하셨습니다.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Postgis 수업</dc:title>
  <dc:creator>kim jiyoon</dc:creator>
  <cp:lastModifiedBy>kim jiyoon</cp:lastModifiedBy>
  <cp:revision>11</cp:revision>
  <dcterms:created xsi:type="dcterms:W3CDTF">2020-08-01T07:39:45Z</dcterms:created>
  <dcterms:modified xsi:type="dcterms:W3CDTF">2020-08-08T05:27:06Z</dcterms:modified>
</cp:coreProperties>
</file>